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9" r:id="rId4"/>
    <p:sldId id="267" r:id="rId5"/>
    <p:sldId id="268" r:id="rId6"/>
    <p:sldId id="269" r:id="rId7"/>
    <p:sldId id="27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9" d="100"/>
          <a:sy n="79" d="100"/>
        </p:scale>
        <p:origin x="-1260"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AC629F-1A69-4FF0-BFCE-9883A0DFEF8C}" type="datetimeFigureOut">
              <a:rPr lang="en-US" smtClean="0"/>
              <a:pPr/>
              <a:t>9/28/2021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55D70A-1201-423D-8AE2-F2F05A4A6E95}" type="slidenum">
              <a:rPr lang="en-US" smtClean="0"/>
              <a:pPr/>
              <a:t>‹#›</a:t>
            </a:fld>
            <a:endParaRPr lang="en-US" dirty="0"/>
          </a:p>
        </p:txBody>
      </p:sp>
    </p:spTree>
    <p:extLst>
      <p:ext uri="{BB962C8B-B14F-4D97-AF65-F5344CB8AC3E}">
        <p14:creationId xmlns:p14="http://schemas.microsoft.com/office/powerpoint/2010/main" val="2066570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Appreciation refers to the process through which the value of an asset increases over time. The main goal for many investors is to be able to gain more from what they have invested on in the future. However, the investment process has its risks that investors have to face such as, instead of an asset increasing its value, it can depreciates which leads to loses. </a:t>
            </a:r>
          </a:p>
          <a:p>
            <a:r>
              <a:rPr lang="en-US" dirty="0"/>
              <a:t>An example of an investment is when an investor purchases an asset with the hope that the asset </a:t>
            </a:r>
            <a:r>
              <a:rPr lang="en-US" dirty="0" err="1"/>
              <a:t>eill</a:t>
            </a:r>
            <a:r>
              <a:rPr lang="en-US" dirty="0"/>
              <a:t> later be sold at a higher price or it will provide more income in the future.</a:t>
            </a:r>
          </a:p>
        </p:txBody>
      </p:sp>
      <p:sp>
        <p:nvSpPr>
          <p:cNvPr id="4" name="Slide Number Placeholder 3"/>
          <p:cNvSpPr>
            <a:spLocks noGrp="1"/>
          </p:cNvSpPr>
          <p:nvPr>
            <p:ph type="sldNum" sz="quarter" idx="10"/>
          </p:nvPr>
        </p:nvSpPr>
        <p:spPr/>
        <p:txBody>
          <a:bodyPr/>
          <a:lstStyle/>
          <a:p>
            <a:fld id="{AA55D70A-1201-423D-8AE2-F2F05A4A6E95}"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Most of the big businesses that are seeking to grow engage in growth investment. Shares and property are the major mechanisms in this type of investment as they can grow a value of the original asset over the medium to long term. For instant, if a company owns shares, it can generate more income raised from the dividends that also acts as a company profits that are shared among the stakeholders. Although, just as property shares also can depreciate in value as prices keep changing, which require more withstanding team that are willing to wait. Property on the other hand, generates more income incase the prices of the property increases. There value might depreciate and has a lot of risks associated with it.</a:t>
            </a:r>
          </a:p>
          <a:p>
            <a:r>
              <a:rPr lang="en-US" dirty="0"/>
              <a:t>The main mechanisms for defensive investments  include cash and fixed interests. The cash investments include the bank accounts, deposit term and the high interest savings account. Cash can generate more income even though they carry the lowest returns  compared to other investment forms.  Fix interests investments include bonds where it allows companies or governments to borrow money and return with interest. Bonds have lower risks and can be sold easily though, they also involve capital loses. </a:t>
            </a:r>
          </a:p>
        </p:txBody>
      </p:sp>
      <p:sp>
        <p:nvSpPr>
          <p:cNvPr id="4" name="Slide Number Placeholder 3"/>
          <p:cNvSpPr>
            <a:spLocks noGrp="1"/>
          </p:cNvSpPr>
          <p:nvPr>
            <p:ph type="sldNum" sz="quarter" idx="10"/>
          </p:nvPr>
        </p:nvSpPr>
        <p:spPr/>
        <p:txBody>
          <a:bodyPr/>
          <a:lstStyle/>
          <a:p>
            <a:fld id="{AA55D70A-1201-423D-8AE2-F2F05A4A6E95}"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income statements provide information on the company’s ability to generate profit and also reveals the volumes of sales, and the nature of the various types of expenses which help investors to know if the company is fit for an investment.</a:t>
            </a:r>
          </a:p>
          <a:p>
            <a:r>
              <a:rPr lang="en-US" dirty="0"/>
              <a:t>The balance sheet on the other hand provides information about the company’s current status as of the date listed and it estimates the liquidity, funding and debt position of a company.</a:t>
            </a:r>
          </a:p>
          <a:p>
            <a:r>
              <a:rPr lang="en-US" dirty="0"/>
              <a:t>Statement of cash flows indicates the nature of the cash receipts and cash disbursements and they are important as most of the time, the cash flows sometimes does not match the sales and expenses shown in the income statement. </a:t>
            </a:r>
          </a:p>
        </p:txBody>
      </p:sp>
      <p:sp>
        <p:nvSpPr>
          <p:cNvPr id="4" name="Slide Number Placeholder 3"/>
          <p:cNvSpPr>
            <a:spLocks noGrp="1"/>
          </p:cNvSpPr>
          <p:nvPr>
            <p:ph type="sldNum" sz="quarter" idx="10"/>
          </p:nvPr>
        </p:nvSpPr>
        <p:spPr/>
        <p:txBody>
          <a:bodyPr/>
          <a:lstStyle/>
          <a:p>
            <a:fld id="{AA55D70A-1201-423D-8AE2-F2F05A4A6E95}" type="slidenum">
              <a:rPr lang="en-US" smtClean="0"/>
              <a:pPr/>
              <a:t>4</a:t>
            </a:fld>
            <a:endParaRPr lang="en-US" dirty="0"/>
          </a:p>
        </p:txBody>
      </p:sp>
    </p:spTree>
    <p:extLst>
      <p:ext uri="{BB962C8B-B14F-4D97-AF65-F5344CB8AC3E}">
        <p14:creationId xmlns:p14="http://schemas.microsoft.com/office/powerpoint/2010/main" val="2831259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long term investments are recorded separately from the short term investments. Incase the invested asset doe change in value, the results are recorded either as unrealized gain or loss on the owners equity.</a:t>
            </a:r>
          </a:p>
          <a:p>
            <a:r>
              <a:rPr lang="en-US" dirty="0"/>
              <a:t>The investments recorded on the income statement of a company shows the total net income generated through the investments made with surplus cash. </a:t>
            </a:r>
          </a:p>
          <a:p>
            <a:r>
              <a:rPr lang="en-US" dirty="0"/>
              <a:t>The investment activities include the purchasing of physical assets, investment in securities, and sale of securities and assets.</a:t>
            </a:r>
          </a:p>
          <a:p>
            <a:endParaRPr lang="en-US" dirty="0"/>
          </a:p>
        </p:txBody>
      </p:sp>
      <p:sp>
        <p:nvSpPr>
          <p:cNvPr id="4" name="Slide Number Placeholder 3"/>
          <p:cNvSpPr>
            <a:spLocks noGrp="1"/>
          </p:cNvSpPr>
          <p:nvPr>
            <p:ph type="sldNum" sz="quarter" idx="10"/>
          </p:nvPr>
        </p:nvSpPr>
        <p:spPr/>
        <p:txBody>
          <a:bodyPr/>
          <a:lstStyle/>
          <a:p>
            <a:fld id="{AA55D70A-1201-423D-8AE2-F2F05A4A6E95}" type="slidenum">
              <a:rPr lang="en-US" smtClean="0"/>
              <a:pPr/>
              <a:t>5</a:t>
            </a:fld>
            <a:endParaRPr lang="en-US" dirty="0"/>
          </a:p>
        </p:txBody>
      </p:sp>
    </p:spTree>
    <p:extLst>
      <p:ext uri="{BB962C8B-B14F-4D97-AF65-F5344CB8AC3E}">
        <p14:creationId xmlns:p14="http://schemas.microsoft.com/office/powerpoint/2010/main" val="927709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inflation risks results from loss in the purchasing power of an asset due to depreciation in its value. Inflation affects purchasing power of money over time as the same amount of money would purchase fewer goods and services.</a:t>
            </a:r>
          </a:p>
          <a:p>
            <a:r>
              <a:rPr lang="en-US" dirty="0"/>
              <a:t>Liquidity risks are associated with being unable to sell an investment at a fair price and getting the money when needed.</a:t>
            </a:r>
          </a:p>
          <a:p>
            <a:r>
              <a:rPr lang="en-US" dirty="0"/>
              <a:t>The market risks are as a result of changes that take place in the market such as economic developments which include interest rate risks, currency risk and equity risks.</a:t>
            </a:r>
          </a:p>
        </p:txBody>
      </p:sp>
      <p:sp>
        <p:nvSpPr>
          <p:cNvPr id="4" name="Slide Number Placeholder 3"/>
          <p:cNvSpPr>
            <a:spLocks noGrp="1"/>
          </p:cNvSpPr>
          <p:nvPr>
            <p:ph type="sldNum" sz="quarter" idx="10"/>
          </p:nvPr>
        </p:nvSpPr>
        <p:spPr/>
        <p:txBody>
          <a:bodyPr/>
          <a:lstStyle/>
          <a:p>
            <a:fld id="{AA55D70A-1201-423D-8AE2-F2F05A4A6E95}" type="slidenum">
              <a:rPr lang="en-US" smtClean="0"/>
              <a:pPr/>
              <a:t>6</a:t>
            </a:fld>
            <a:endParaRPr lang="en-US" dirty="0"/>
          </a:p>
        </p:txBody>
      </p:sp>
    </p:spTree>
    <p:extLst>
      <p:ext uri="{BB962C8B-B14F-4D97-AF65-F5344CB8AC3E}">
        <p14:creationId xmlns:p14="http://schemas.microsoft.com/office/powerpoint/2010/main" val="1474709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55D70A-1201-423D-8AE2-F2F05A4A6E95}" type="slidenum">
              <a:rPr lang="en-US" smtClean="0"/>
              <a:pPr/>
              <a:t>7</a:t>
            </a:fld>
            <a:endParaRPr lang="en-US" dirty="0"/>
          </a:p>
        </p:txBody>
      </p:sp>
    </p:spTree>
    <p:extLst>
      <p:ext uri="{BB962C8B-B14F-4D97-AF65-F5344CB8AC3E}">
        <p14:creationId xmlns:p14="http://schemas.microsoft.com/office/powerpoint/2010/main" val="3082908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7A28FB65-E1E6-448A-98F6-8CC8AE7371C1}"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70954A-A5D2-4537-8FF4-D5FD24E02D0F}" type="datetimeFigureOut">
              <a:rPr lang="en-US" smtClean="0"/>
              <a:pPr/>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E70954A-A5D2-4537-8FF4-D5FD24E02D0F}" type="datetimeFigureOut">
              <a:rPr lang="en-US" smtClean="0"/>
              <a:pPr/>
              <a:t>9/28/2021</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A28FB65-E1E6-448A-98F6-8CC8AE7371C1}"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INVESTMENTS</a:t>
            </a:r>
          </a:p>
        </p:txBody>
      </p:sp>
    </p:spTree>
  </p:cSld>
  <p:clrMapOvr>
    <a:masterClrMapping/>
  </p:clrMapOvr>
  <p:transition>
    <p:strips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1219200"/>
          </a:xfrm>
        </p:spPr>
        <p:txBody>
          <a:bodyPr>
            <a:normAutofit/>
          </a:bodyPr>
          <a:lstStyle/>
          <a:p>
            <a:pPr algn="ctr"/>
            <a:r>
              <a:rPr lang="en-US" dirty="0"/>
              <a:t>Definition of Investment</a:t>
            </a:r>
          </a:p>
        </p:txBody>
      </p:sp>
      <p:sp>
        <p:nvSpPr>
          <p:cNvPr id="3" name="Subtitle 2"/>
          <p:cNvSpPr>
            <a:spLocks noGrp="1"/>
          </p:cNvSpPr>
          <p:nvPr>
            <p:ph type="subTitle" idx="1"/>
          </p:nvPr>
        </p:nvSpPr>
        <p:spPr>
          <a:xfrm>
            <a:off x="533400" y="2743200"/>
            <a:ext cx="7854696" cy="2237936"/>
          </a:xfrm>
        </p:spPr>
        <p:txBody>
          <a:bodyPr>
            <a:normAutofit fontScale="77500" lnSpcReduction="20000"/>
          </a:bodyPr>
          <a:lstStyle/>
          <a:p>
            <a:pPr algn="ctr">
              <a:lnSpc>
                <a:spcPct val="200000"/>
              </a:lnSpc>
            </a:pPr>
            <a:r>
              <a:rPr lang="en-US" dirty="0"/>
              <a:t>Investment refers to use of any mechanism or methods to generate more income or to achieve appreciation. The mechanisms include Real estate, stocks, and bonds (Avazov, 2020)</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851648" cy="1905000"/>
          </a:xfrm>
        </p:spPr>
        <p:txBody>
          <a:bodyPr>
            <a:normAutofit/>
          </a:bodyPr>
          <a:lstStyle/>
          <a:p>
            <a:pPr algn="ctr"/>
            <a:r>
              <a:rPr lang="en-US" dirty="0"/>
              <a:t>Types of Investments</a:t>
            </a:r>
          </a:p>
        </p:txBody>
      </p:sp>
      <p:sp>
        <p:nvSpPr>
          <p:cNvPr id="4" name="Subtitle 3"/>
          <p:cNvSpPr>
            <a:spLocks noGrp="1"/>
          </p:cNvSpPr>
          <p:nvPr>
            <p:ph type="subTitle" idx="1"/>
          </p:nvPr>
        </p:nvSpPr>
        <p:spPr>
          <a:xfrm>
            <a:off x="533400" y="3228536"/>
            <a:ext cx="7854696" cy="2486464"/>
          </a:xfrm>
        </p:spPr>
        <p:txBody>
          <a:bodyPr>
            <a:normAutofit fontScale="62500" lnSpcReduction="20000"/>
          </a:bodyPr>
          <a:lstStyle/>
          <a:p>
            <a:pPr algn="l">
              <a:lnSpc>
                <a:spcPct val="200000"/>
              </a:lnSpc>
            </a:pPr>
            <a:r>
              <a:rPr lang="en-US" dirty="0"/>
              <a:t>There are two types of investment each with distinctive characteristics. They include:</a:t>
            </a:r>
          </a:p>
          <a:p>
            <a:pPr marL="514350" indent="-514350" algn="l">
              <a:lnSpc>
                <a:spcPct val="200000"/>
              </a:lnSpc>
              <a:buAutoNum type="arabicPeriod"/>
            </a:pPr>
            <a:r>
              <a:rPr lang="en-US" dirty="0"/>
              <a:t>Growth investments; more suitable for long term investors who can withstand the ups and downs from the market.</a:t>
            </a:r>
          </a:p>
          <a:p>
            <a:pPr marL="514350" indent="-514350" algn="l">
              <a:lnSpc>
                <a:spcPct val="200000"/>
              </a:lnSpc>
              <a:buAutoNum type="arabicPeriod"/>
            </a:pPr>
            <a:r>
              <a:rPr lang="en-US" dirty="0"/>
              <a:t>Defensive investments; the focus more on generating more income than growth and they are less risky as compared to growth investments.</a:t>
            </a:r>
          </a:p>
          <a:p>
            <a:pPr algn="l">
              <a:lnSpc>
                <a:spcPct val="200000"/>
              </a:lnSpc>
            </a:pPr>
            <a:endParaRPr lang="en-US" dirty="0"/>
          </a:p>
          <a:p>
            <a:pPr algn="l">
              <a:lnSpc>
                <a:spcPct val="200000"/>
              </a:lnSpc>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7851648" cy="1524000"/>
          </a:xfrm>
        </p:spPr>
        <p:txBody>
          <a:bodyPr>
            <a:normAutofit fontScale="90000"/>
          </a:bodyPr>
          <a:lstStyle/>
          <a:p>
            <a:pPr algn="ctr"/>
            <a:r>
              <a:rPr lang="en-US" dirty="0"/>
              <a:t>Role of financial statements in the process of investments</a:t>
            </a:r>
          </a:p>
        </p:txBody>
      </p:sp>
      <p:sp>
        <p:nvSpPr>
          <p:cNvPr id="4" name="Subtitle 3"/>
          <p:cNvSpPr>
            <a:spLocks noGrp="1"/>
          </p:cNvSpPr>
          <p:nvPr>
            <p:ph type="subTitle" idx="1"/>
          </p:nvPr>
        </p:nvSpPr>
        <p:spPr>
          <a:xfrm>
            <a:off x="533400" y="1981200"/>
            <a:ext cx="7854696" cy="4191000"/>
          </a:xfrm>
        </p:spPr>
        <p:txBody>
          <a:bodyPr>
            <a:normAutofit fontScale="25000" lnSpcReduction="20000"/>
          </a:bodyPr>
          <a:lstStyle/>
          <a:p>
            <a:pPr algn="l">
              <a:lnSpc>
                <a:spcPct val="200000"/>
              </a:lnSpc>
            </a:pPr>
            <a:r>
              <a:rPr lang="en-US" sz="6400" dirty="0">
                <a:latin typeface="Times New Roman" panose="02020603050405020304" pitchFamily="18" charset="0"/>
                <a:cs typeface="Times New Roman" panose="02020603050405020304" pitchFamily="18" charset="0"/>
              </a:rPr>
              <a:t>The financial statements of a company play a big role in the investment process as they provide the information needed to see whether the company can extend credit to a business or not. There are three main financial statements that investors look at when about to invest in a company and they include:</a:t>
            </a:r>
          </a:p>
          <a:p>
            <a:pPr marL="514350" indent="-514350" algn="l">
              <a:lnSpc>
                <a:spcPct val="200000"/>
              </a:lnSpc>
              <a:buAutoNum type="arabicPeriod"/>
            </a:pPr>
            <a:r>
              <a:rPr lang="en-US" sz="6400" dirty="0">
                <a:latin typeface="Times New Roman" panose="02020603050405020304" pitchFamily="18" charset="0"/>
                <a:cs typeface="Times New Roman" panose="02020603050405020304" pitchFamily="18" charset="0"/>
              </a:rPr>
              <a:t>Income statement</a:t>
            </a:r>
          </a:p>
          <a:p>
            <a:pPr marL="514350" indent="-514350" algn="l">
              <a:lnSpc>
                <a:spcPct val="200000"/>
              </a:lnSpc>
              <a:buAutoNum type="arabicPeriod"/>
            </a:pPr>
            <a:r>
              <a:rPr lang="en-US" sz="6400" dirty="0">
                <a:latin typeface="Times New Roman" panose="02020603050405020304" pitchFamily="18" charset="0"/>
                <a:cs typeface="Times New Roman" panose="02020603050405020304" pitchFamily="18" charset="0"/>
              </a:rPr>
              <a:t>The balance sheet</a:t>
            </a:r>
          </a:p>
          <a:p>
            <a:pPr marL="514350" indent="-514350" algn="l">
              <a:lnSpc>
                <a:spcPct val="200000"/>
              </a:lnSpc>
              <a:buAutoNum type="arabicPeriod"/>
            </a:pPr>
            <a:r>
              <a:rPr lang="en-US" sz="6400" dirty="0">
                <a:latin typeface="Times New Roman" panose="02020603050405020304" pitchFamily="18" charset="0"/>
                <a:cs typeface="Times New Roman" panose="02020603050405020304" pitchFamily="18" charset="0"/>
              </a:rPr>
              <a:t>Statement of cash flows </a:t>
            </a:r>
          </a:p>
          <a:p>
            <a:pPr algn="l">
              <a:lnSpc>
                <a:spcPct val="200000"/>
              </a:lnSpc>
            </a:pPr>
            <a:endParaRPr lang="en-US" dirty="0"/>
          </a:p>
        </p:txBody>
      </p:sp>
    </p:spTree>
    <p:extLst>
      <p:ext uri="{BB962C8B-B14F-4D97-AF65-F5344CB8AC3E}">
        <p14:creationId xmlns:p14="http://schemas.microsoft.com/office/powerpoint/2010/main" val="35733970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851648" cy="1219200"/>
          </a:xfrm>
        </p:spPr>
        <p:txBody>
          <a:bodyPr>
            <a:noAutofit/>
          </a:bodyPr>
          <a:lstStyle/>
          <a:p>
            <a:pPr algn="ctr"/>
            <a:r>
              <a:rPr lang="en-US" sz="3200" dirty="0"/>
              <a:t>Impact of company investments on its financial statements.</a:t>
            </a:r>
          </a:p>
        </p:txBody>
      </p:sp>
      <p:sp>
        <p:nvSpPr>
          <p:cNvPr id="4" name="Subtitle 3"/>
          <p:cNvSpPr>
            <a:spLocks noGrp="1"/>
          </p:cNvSpPr>
          <p:nvPr>
            <p:ph type="subTitle" idx="1"/>
          </p:nvPr>
        </p:nvSpPr>
        <p:spPr>
          <a:xfrm>
            <a:off x="533400" y="2133600"/>
            <a:ext cx="7854696" cy="4038600"/>
          </a:xfrm>
        </p:spPr>
        <p:txBody>
          <a:bodyPr>
            <a:normAutofit fontScale="55000" lnSpcReduction="20000"/>
          </a:bodyPr>
          <a:lstStyle/>
          <a:p>
            <a:pPr marL="457200" indent="-457200" algn="l">
              <a:lnSpc>
                <a:spcPct val="200000"/>
              </a:lnSpc>
              <a:buFont typeface="Arial" panose="020B0604020202020204" pitchFamily="34" charset="0"/>
              <a:buChar char="•"/>
            </a:pPr>
            <a:r>
              <a:rPr lang="en-US" dirty="0"/>
              <a:t>The </a:t>
            </a:r>
            <a:r>
              <a:rPr lang="en-US" sz="2900" dirty="0"/>
              <a:t>balance sheet: The investments are always recorded on the balance sheet at their current value and the generated profit or loss reported in the owners equity.</a:t>
            </a:r>
          </a:p>
          <a:p>
            <a:pPr marL="457200" indent="-457200" algn="l">
              <a:lnSpc>
                <a:spcPct val="200000"/>
              </a:lnSpc>
              <a:buFont typeface="Arial" panose="020B0604020202020204" pitchFamily="34" charset="0"/>
              <a:buChar char="•"/>
            </a:pPr>
            <a:r>
              <a:rPr lang="en-US" sz="2900" dirty="0"/>
              <a:t>The income statement: The investments are reported on income statement as the investment income or loss.</a:t>
            </a:r>
          </a:p>
          <a:p>
            <a:pPr marL="457200" indent="-457200" algn="l">
              <a:lnSpc>
                <a:spcPct val="200000"/>
              </a:lnSpc>
              <a:buFont typeface="Arial" panose="020B0604020202020204" pitchFamily="34" charset="0"/>
              <a:buChar char="•"/>
            </a:pPr>
            <a:r>
              <a:rPr lang="en-US" sz="2900" dirty="0"/>
              <a:t>The statement of cash flows:  The investments of a company are recorded as the cash flow from the investments and it shows all the total cash generated or spent on investment activities.</a:t>
            </a:r>
          </a:p>
          <a:p>
            <a:pPr algn="l">
              <a:lnSpc>
                <a:spcPct val="200000"/>
              </a:lnSpc>
            </a:pPr>
            <a:endParaRPr lang="en-US" dirty="0"/>
          </a:p>
        </p:txBody>
      </p:sp>
    </p:spTree>
    <p:extLst>
      <p:ext uri="{BB962C8B-B14F-4D97-AF65-F5344CB8AC3E}">
        <p14:creationId xmlns:p14="http://schemas.microsoft.com/office/powerpoint/2010/main" val="872302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851648" cy="1447800"/>
          </a:xfrm>
        </p:spPr>
        <p:txBody>
          <a:bodyPr>
            <a:normAutofit fontScale="90000"/>
          </a:bodyPr>
          <a:lstStyle/>
          <a:p>
            <a:pPr algn="ctr"/>
            <a:r>
              <a:rPr lang="en-US" dirty="0"/>
              <a:t>Risks associated with investment</a:t>
            </a:r>
          </a:p>
        </p:txBody>
      </p:sp>
      <p:sp>
        <p:nvSpPr>
          <p:cNvPr id="4" name="Subtitle 3"/>
          <p:cNvSpPr>
            <a:spLocks noGrp="1"/>
          </p:cNvSpPr>
          <p:nvPr>
            <p:ph type="subTitle" idx="1"/>
          </p:nvPr>
        </p:nvSpPr>
        <p:spPr>
          <a:xfrm>
            <a:off x="533400" y="2895600"/>
            <a:ext cx="7854696" cy="3276600"/>
          </a:xfrm>
        </p:spPr>
        <p:txBody>
          <a:bodyPr>
            <a:normAutofit fontScale="92500"/>
          </a:bodyPr>
          <a:lstStyle/>
          <a:p>
            <a:pPr algn="l">
              <a:lnSpc>
                <a:spcPct val="200000"/>
              </a:lnSpc>
            </a:pPr>
            <a:r>
              <a:rPr lang="en-US" dirty="0"/>
              <a:t>They include:</a:t>
            </a:r>
          </a:p>
          <a:p>
            <a:pPr marL="514350" indent="-514350" algn="l">
              <a:lnSpc>
                <a:spcPct val="200000"/>
              </a:lnSpc>
              <a:buAutoNum type="arabicPeriod"/>
            </a:pPr>
            <a:r>
              <a:rPr lang="en-US" dirty="0"/>
              <a:t>Inflation risks</a:t>
            </a:r>
          </a:p>
          <a:p>
            <a:pPr marL="514350" indent="-514350" algn="l">
              <a:lnSpc>
                <a:spcPct val="200000"/>
              </a:lnSpc>
              <a:buAutoNum type="arabicPeriod"/>
            </a:pPr>
            <a:r>
              <a:rPr lang="en-US" dirty="0"/>
              <a:t>Liquidity risks</a:t>
            </a:r>
          </a:p>
          <a:p>
            <a:pPr marL="514350" indent="-514350" algn="l">
              <a:lnSpc>
                <a:spcPct val="200000"/>
              </a:lnSpc>
              <a:buAutoNum type="arabicPeriod"/>
            </a:pPr>
            <a:r>
              <a:rPr lang="en-US" dirty="0"/>
              <a:t>Market risks</a:t>
            </a:r>
          </a:p>
        </p:txBody>
      </p:sp>
    </p:spTree>
    <p:extLst>
      <p:ext uri="{BB962C8B-B14F-4D97-AF65-F5344CB8AC3E}">
        <p14:creationId xmlns:p14="http://schemas.microsoft.com/office/powerpoint/2010/main" val="9954484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295400"/>
            <a:ext cx="7851648" cy="1447800"/>
          </a:xfrm>
        </p:spPr>
        <p:txBody>
          <a:bodyPr>
            <a:normAutofit/>
          </a:bodyPr>
          <a:lstStyle/>
          <a:p>
            <a:pPr algn="ctr"/>
            <a:r>
              <a:rPr lang="en-US" dirty="0"/>
              <a:t>References</a:t>
            </a:r>
          </a:p>
        </p:txBody>
      </p:sp>
      <p:sp>
        <p:nvSpPr>
          <p:cNvPr id="4" name="Subtitle 3"/>
          <p:cNvSpPr>
            <a:spLocks noGrp="1"/>
          </p:cNvSpPr>
          <p:nvPr>
            <p:ph type="subTitle" idx="1"/>
          </p:nvPr>
        </p:nvSpPr>
        <p:spPr>
          <a:xfrm>
            <a:off x="533400" y="2895600"/>
            <a:ext cx="7854696" cy="3276600"/>
          </a:xfrm>
        </p:spPr>
        <p:txBody>
          <a:bodyPr>
            <a:normAutofit/>
          </a:bodyPr>
          <a:lstStyle/>
          <a:p>
            <a:pPr indent="-457200" algn="l">
              <a:lnSpc>
                <a:spcPct val="200000"/>
              </a:lnSpc>
            </a:pPr>
            <a:r>
              <a:rPr lang="en-US" sz="1800" b="0" i="0" dirty="0">
                <a:solidFill>
                  <a:srgbClr val="222222"/>
                </a:solidFill>
                <a:effectLst/>
                <a:latin typeface="Arial" panose="020B0604020202020204" pitchFamily="34" charset="0"/>
              </a:rPr>
              <a:t>Avazov, N., &amp; </a:t>
            </a:r>
            <a:r>
              <a:rPr lang="en-US" sz="1800" b="0" i="0" dirty="0" err="1">
                <a:solidFill>
                  <a:srgbClr val="222222"/>
                </a:solidFill>
                <a:effectLst/>
                <a:latin typeface="Arial" panose="020B0604020202020204" pitchFamily="34" charset="0"/>
              </a:rPr>
              <a:t>Maxmudov</a:t>
            </a:r>
            <a:r>
              <a:rPr lang="en-US" sz="1800" b="0" i="0" dirty="0">
                <a:solidFill>
                  <a:srgbClr val="222222"/>
                </a:solidFill>
                <a:effectLst/>
                <a:latin typeface="Arial" panose="020B0604020202020204" pitchFamily="34" charset="0"/>
              </a:rPr>
              <a:t>, N. (2020). Investment as a source of financing. </a:t>
            </a:r>
            <a:r>
              <a:rPr lang="az-Cyrl-AZ" sz="1800" b="0" i="1" dirty="0">
                <a:solidFill>
                  <a:srgbClr val="222222"/>
                </a:solidFill>
                <a:effectLst/>
                <a:latin typeface="Arial" panose="020B0604020202020204" pitchFamily="34" charset="0"/>
              </a:rPr>
              <a:t>Архив научных исследований</a:t>
            </a:r>
            <a:r>
              <a:rPr lang="az-Cyrl-AZ" sz="1800" b="0" i="0" dirty="0">
                <a:solidFill>
                  <a:srgbClr val="222222"/>
                </a:solidFill>
                <a:effectLst/>
                <a:latin typeface="Arial" panose="020B0604020202020204" pitchFamily="34" charset="0"/>
              </a:rPr>
              <a:t>, (24).</a:t>
            </a:r>
            <a:endParaRPr lang="en-US" sz="1800" dirty="0"/>
          </a:p>
        </p:txBody>
      </p:sp>
    </p:spTree>
    <p:extLst>
      <p:ext uri="{BB962C8B-B14F-4D97-AF65-F5344CB8AC3E}">
        <p14:creationId xmlns:p14="http://schemas.microsoft.com/office/powerpoint/2010/main" val="8480953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428</TotalTime>
  <Words>916</Words>
  <Application>Microsoft Office PowerPoint</Application>
  <PresentationFormat>On-screen Show (4:3)</PresentationFormat>
  <Paragraphs>42</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INVESTMENTS</vt:lpstr>
      <vt:lpstr>Definition of Investment</vt:lpstr>
      <vt:lpstr>Types of Investments</vt:lpstr>
      <vt:lpstr>Role of financial statements in the process of investments</vt:lpstr>
      <vt:lpstr>Impact of company investments on its financial statements.</vt:lpstr>
      <vt:lpstr>Risks associated with investment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dc:creator>
  <cp:lastModifiedBy>WeedSeed</cp:lastModifiedBy>
  <cp:revision>28</cp:revision>
  <dcterms:created xsi:type="dcterms:W3CDTF">2021-08-10T09:24:52Z</dcterms:created>
  <dcterms:modified xsi:type="dcterms:W3CDTF">2021-09-28T13:46:36Z</dcterms:modified>
</cp:coreProperties>
</file>